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74" r:id="rId2"/>
    <p:sldId id="275" r:id="rId3"/>
    <p:sldId id="278" r:id="rId4"/>
    <p:sldId id="279" r:id="rId5"/>
    <p:sldId id="280" r:id="rId6"/>
    <p:sldId id="281" r:id="rId7"/>
    <p:sldId id="287" r:id="rId8"/>
    <p:sldId id="294" r:id="rId9"/>
    <p:sldId id="297" r:id="rId10"/>
    <p:sldId id="296" r:id="rId11"/>
    <p:sldId id="298" r:id="rId12"/>
    <p:sldId id="299" r:id="rId13"/>
    <p:sldId id="282" r:id="rId14"/>
    <p:sldId id="302" r:id="rId15"/>
    <p:sldId id="305" r:id="rId16"/>
    <p:sldId id="284" r:id="rId17"/>
    <p:sldId id="285" r:id="rId18"/>
    <p:sldId id="286"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6AE8C4-D09F-45D3-AE73-E262E576E6DD}">
          <p14:sldIdLst>
            <p14:sldId id="274"/>
            <p14:sldId id="275"/>
            <p14:sldId id="278"/>
            <p14:sldId id="279"/>
            <p14:sldId id="280"/>
            <p14:sldId id="281"/>
            <p14:sldId id="287"/>
            <p14:sldId id="294"/>
            <p14:sldId id="297"/>
            <p14:sldId id="296"/>
            <p14:sldId id="298"/>
            <p14:sldId id="299"/>
            <p14:sldId id="282"/>
            <p14:sldId id="302"/>
            <p14:sldId id="305"/>
            <p14:sldId id="284"/>
            <p14:sldId id="285"/>
            <p14:sldId id="28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7" d="100"/>
          <a:sy n="87" d="100"/>
        </p:scale>
        <p:origin x="-1062"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15B6A6-3A6C-4B75-AB07-7482BCAA2518}" type="datetimeFigureOut">
              <a:rPr lang="en-IN" smtClean="0"/>
              <a:t>02-04-2019</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1D111B-DD2D-483D-8C78-E919800AF592}" type="slidenum">
              <a:rPr lang="en-IN" smtClean="0"/>
              <a:t>‹#›</a:t>
            </a:fld>
            <a:endParaRPr lang="en-IN"/>
          </a:p>
        </p:txBody>
      </p:sp>
    </p:spTree>
    <p:extLst>
      <p:ext uri="{BB962C8B-B14F-4D97-AF65-F5344CB8AC3E}">
        <p14:creationId xmlns:p14="http://schemas.microsoft.com/office/powerpoint/2010/main" val="2084921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71625" y="638175"/>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6452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latin typeface="Arial" charset="0"/>
              <a:cs typeface="Arial" charset="0"/>
            </a:endParaRPr>
          </a:p>
        </p:txBody>
      </p:sp>
      <p:sp>
        <p:nvSpPr>
          <p:cNvPr id="29700" name="Text Box 9"/>
          <p:cNvSpPr txBox="1">
            <a:spLocks noChangeArrowheads="1"/>
          </p:cNvSpPr>
          <p:nvPr/>
        </p:nvSpPr>
        <p:spPr bwMode="auto">
          <a:xfrm>
            <a:off x="142875" y="1133475"/>
            <a:ext cx="160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spcBef>
                <a:spcPct val="50000"/>
              </a:spcBef>
            </a:pPr>
            <a:r>
              <a:rPr lang="en-US" altLang="en-US" sz="1000">
                <a:latin typeface="Arial" charset="0"/>
              </a:rPr>
              <a:t>Add instructor notes here.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596B2B64-27C2-48AE-A399-1D41BEA6D8B6}" type="datetimeFigureOut">
              <a:rPr lang="en-IN" smtClean="0"/>
              <a:t>02-04-2019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484333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6B2B64-27C2-48AE-A399-1D41BEA6D8B6}" type="datetimeFigureOut">
              <a:rPr lang="en-IN" smtClean="0"/>
              <a:t>02-04-2019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2403092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6B2B64-27C2-48AE-A399-1D41BEA6D8B6}" type="datetimeFigureOut">
              <a:rPr lang="en-IN" smtClean="0"/>
              <a:t>02-04-2019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3341817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43" b="19135"/>
          <a:stretch/>
        </p:blipFill>
        <p:spPr>
          <a:xfrm flipH="1">
            <a:off x="683568" y="-3448"/>
            <a:ext cx="8474589" cy="6858000"/>
          </a:xfrm>
          <a:prstGeom prst="rect">
            <a:avLst/>
          </a:prstGeom>
        </p:spPr>
      </p:pic>
      <p:sp>
        <p:nvSpPr>
          <p:cNvPr id="7" name="Text Placeholder 13">
            <a:extLst>
              <a:ext uri="{FF2B5EF4-FFF2-40B4-BE49-F238E27FC236}">
                <a16:creationId xmlns="" xmlns:a16="http://schemas.microsoft.com/office/drawing/2014/main" id="{5C674D03-4995-4743-8CE4-61CF32CFBDDE}"/>
              </a:ext>
            </a:extLst>
          </p:cNvPr>
          <p:cNvSpPr>
            <a:spLocks noGrp="1"/>
          </p:cNvSpPr>
          <p:nvPr>
            <p:ph type="body" sz="quarter" idx="11" hasCustomPrompt="1"/>
          </p:nvPr>
        </p:nvSpPr>
        <p:spPr>
          <a:xfrm>
            <a:off x="4892120" y="1844825"/>
            <a:ext cx="3945890"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a:t>Click to insert section title</a:t>
            </a:r>
            <a:endParaRPr lang="pt-PT"/>
          </a:p>
        </p:txBody>
      </p:sp>
      <p:pic>
        <p:nvPicPr>
          <p:cNvPr id="5" name="Graphic 9">
            <a:extLst>
              <a:ext uri="{FF2B5EF4-FFF2-40B4-BE49-F238E27FC236}">
                <a16:creationId xmlns="" xmlns:a16="http://schemas.microsoft.com/office/drawing/2014/main" id="{C3D2EC56-D17C-4A75-8178-C69397BC7353}"/>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305991" y="6101473"/>
            <a:ext cx="1714500" cy="510013"/>
          </a:xfrm>
          <a:prstGeom prst="rect">
            <a:avLst/>
          </a:prstGeom>
        </p:spPr>
      </p:pic>
    </p:spTree>
    <p:extLst>
      <p:ext uri="{BB962C8B-B14F-4D97-AF65-F5344CB8AC3E}">
        <p14:creationId xmlns:p14="http://schemas.microsoft.com/office/powerpoint/2010/main" val="378900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596B2B64-27C2-48AE-A399-1D41BEA6D8B6}" type="datetimeFigureOut">
              <a:rPr lang="en-IN" smtClean="0"/>
              <a:t>02-04-2019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2084757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6B2B64-27C2-48AE-A399-1D41BEA6D8B6}" type="datetimeFigureOut">
              <a:rPr lang="en-IN" smtClean="0"/>
              <a:t>02-04-2019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4143723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596B2B64-27C2-48AE-A399-1D41BEA6D8B6}" type="datetimeFigureOut">
              <a:rPr lang="en-IN" smtClean="0"/>
              <a:t>02-04-2019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993075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596B2B64-27C2-48AE-A399-1D41BEA6D8B6}" type="datetimeFigureOut">
              <a:rPr lang="en-IN" smtClean="0"/>
              <a:t>02-04-2019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193140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596B2B64-27C2-48AE-A399-1D41BEA6D8B6}" type="datetimeFigureOut">
              <a:rPr lang="en-IN" smtClean="0"/>
              <a:t>02-04-2019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35832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B2B64-27C2-48AE-A399-1D41BEA6D8B6}" type="datetimeFigureOut">
              <a:rPr lang="en-IN" smtClean="0"/>
              <a:t>02-04-2019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4069266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B2B64-27C2-48AE-A399-1D41BEA6D8B6}" type="datetimeFigureOut">
              <a:rPr lang="en-IN" smtClean="0"/>
              <a:t>02-04-2019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30780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96B2B64-27C2-48AE-A399-1D41BEA6D8B6}" type="datetimeFigureOut">
              <a:rPr lang="en-IN" smtClean="0"/>
              <a:t>02-04-2019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5ECB28-E849-43F1-9E4B-D98AD3832C4B}" type="slidenum">
              <a:rPr lang="en-IN" smtClean="0"/>
              <a:t>‹#›</a:t>
            </a:fld>
            <a:endParaRPr lang="en-IN"/>
          </a:p>
        </p:txBody>
      </p:sp>
    </p:spTree>
    <p:extLst>
      <p:ext uri="{BB962C8B-B14F-4D97-AF65-F5344CB8AC3E}">
        <p14:creationId xmlns:p14="http://schemas.microsoft.com/office/powerpoint/2010/main" val="239299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B2B64-27C2-48AE-A399-1D41BEA6D8B6}" type="datetimeFigureOut">
              <a:rPr lang="en-IN" smtClean="0"/>
              <a:t>02-04-2019</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ECB28-E849-43F1-9E4B-D98AD3832C4B}" type="slidenum">
              <a:rPr lang="en-IN" smtClean="0"/>
              <a:t>‹#›</a:t>
            </a:fld>
            <a:endParaRPr lang="en-IN"/>
          </a:p>
        </p:txBody>
      </p:sp>
    </p:spTree>
    <p:extLst>
      <p:ext uri="{BB962C8B-B14F-4D97-AF65-F5344CB8AC3E}">
        <p14:creationId xmlns:p14="http://schemas.microsoft.com/office/powerpoint/2010/main" val="2511620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683568" y="286480"/>
            <a:ext cx="8352928" cy="1182207"/>
          </a:xfrm>
        </p:spPr>
        <p:txBody>
          <a:bodyPr>
            <a:normAutofit/>
          </a:bodyPr>
          <a:lstStyle/>
          <a:p>
            <a:pPr algn="ctr"/>
            <a:r>
              <a:rPr lang="en-US" sz="4400" b="1" dirty="0">
                <a:solidFill>
                  <a:schemeClr val="bg1"/>
                </a:solidFill>
              </a:rPr>
              <a:t>Easy Housing Solution</a:t>
            </a:r>
            <a:endParaRPr lang="en-IN" sz="4400" b="1" dirty="0">
              <a:solidFill>
                <a:schemeClr val="bg1"/>
              </a:solidFill>
            </a:endParaRPr>
          </a:p>
          <a:p>
            <a:pPr algn="ctr"/>
            <a:r>
              <a:rPr lang="en-US" sz="1800" b="1" dirty="0" smtClean="0">
                <a:solidFill>
                  <a:schemeClr val="bg1"/>
                </a:solidFill>
                <a:latin typeface="Candara" pitchFamily="34" charset="0"/>
              </a:rPr>
              <a:t> </a:t>
            </a:r>
            <a:endParaRPr lang="en-US" sz="1800" b="1" dirty="0">
              <a:solidFill>
                <a:schemeClr val="bg1"/>
              </a:solidFill>
              <a:latin typeface="Candara" pitchFamily="34" charset="0"/>
            </a:endParaRPr>
          </a:p>
        </p:txBody>
      </p:sp>
    </p:spTree>
    <p:extLst>
      <p:ext uri="{BB962C8B-B14F-4D97-AF65-F5344CB8AC3E}">
        <p14:creationId xmlns:p14="http://schemas.microsoft.com/office/powerpoint/2010/main" val="253311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aveluri\Pictures\Screenshots\Screenshot (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0"/>
            <a:ext cx="4536504" cy="558924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veluri\Pictures\Screenshots\Screenshot (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188640"/>
            <a:ext cx="3888432"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207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veluri\Pictures\Screenshots\Screenshot (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16016" cy="659735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aveluri\Pictures\Screenshots\Screenshot (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260648"/>
            <a:ext cx="4211960" cy="565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841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aveluri\Pictures\Screenshots\Screenshot (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1" y="116632"/>
            <a:ext cx="4708305" cy="6336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43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smtClean="0"/>
              <a:t>MODULES</a:t>
            </a:r>
            <a:endParaRPr lang="en-IN" sz="4000" dirty="0"/>
          </a:p>
        </p:txBody>
      </p:sp>
      <p:sp>
        <p:nvSpPr>
          <p:cNvPr id="3" name="Content Placeholder 2"/>
          <p:cNvSpPr>
            <a:spLocks noGrp="1"/>
          </p:cNvSpPr>
          <p:nvPr>
            <p:ph idx="1"/>
          </p:nvPr>
        </p:nvSpPr>
        <p:spPr/>
        <p:txBody>
          <a:bodyPr>
            <a:normAutofit/>
          </a:bodyPr>
          <a:lstStyle/>
          <a:p>
            <a:pPr marL="0" indent="0">
              <a:buNone/>
            </a:pPr>
            <a:r>
              <a:rPr lang="en-US" dirty="0" smtClean="0"/>
              <a:t>                               ADMIN</a:t>
            </a:r>
          </a:p>
          <a:p>
            <a:r>
              <a:rPr lang="en-US" sz="2000" dirty="0" smtClean="0"/>
              <a:t>Admin </a:t>
            </a:r>
            <a:r>
              <a:rPr lang="en-US" sz="2000" dirty="0" smtClean="0"/>
              <a:t>have rights to verifying property.</a:t>
            </a:r>
            <a:endParaRPr lang="en-US" sz="2000" dirty="0" smtClean="0"/>
          </a:p>
          <a:p>
            <a:r>
              <a:rPr lang="en-US" sz="2000" dirty="0" smtClean="0"/>
              <a:t>And also admin can </a:t>
            </a:r>
            <a:r>
              <a:rPr lang="en-US" sz="2000" dirty="0" smtClean="0"/>
              <a:t>have right to </a:t>
            </a:r>
            <a:r>
              <a:rPr lang="en-US" sz="2000" dirty="0" err="1" smtClean="0"/>
              <a:t>deactive</a:t>
            </a:r>
            <a:r>
              <a:rPr lang="en-US" sz="2000" dirty="0" smtClean="0"/>
              <a:t> property.</a:t>
            </a:r>
            <a:endParaRPr lang="en-US" sz="2000" dirty="0" smtClean="0"/>
          </a:p>
        </p:txBody>
      </p:sp>
    </p:spTree>
    <p:extLst>
      <p:ext uri="{BB962C8B-B14F-4D97-AF65-F5344CB8AC3E}">
        <p14:creationId xmlns:p14="http://schemas.microsoft.com/office/powerpoint/2010/main" val="200185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endParaRPr lang="en-IN" dirty="0"/>
          </a:p>
        </p:txBody>
      </p:sp>
      <p:sp>
        <p:nvSpPr>
          <p:cNvPr id="3" name="Content Placeholder 2"/>
          <p:cNvSpPr>
            <a:spLocks noGrp="1"/>
          </p:cNvSpPr>
          <p:nvPr>
            <p:ph idx="1"/>
          </p:nvPr>
        </p:nvSpPr>
        <p:spPr/>
        <p:txBody>
          <a:bodyPr/>
          <a:lstStyle/>
          <a:p>
            <a:r>
              <a:rPr lang="en-US" dirty="0" smtClean="0"/>
              <a:t>Buyer</a:t>
            </a:r>
          </a:p>
          <a:p>
            <a:r>
              <a:rPr lang="en-US" sz="2800" dirty="0" smtClean="0"/>
              <a:t> </a:t>
            </a:r>
            <a:r>
              <a:rPr lang="en-US" sz="2800" dirty="0"/>
              <a:t>Buyer can visit the Site and search for property. But to buy or rent a particular property he/she would have to register. </a:t>
            </a:r>
            <a:endParaRPr lang="en-US" sz="2800" dirty="0" smtClean="0"/>
          </a:p>
          <a:p>
            <a:r>
              <a:rPr lang="en-US" sz="2800" dirty="0" smtClean="0"/>
              <a:t>Buyer can search the property based on places.</a:t>
            </a:r>
          </a:p>
          <a:p>
            <a:endParaRPr lang="en-IN" sz="2800" dirty="0"/>
          </a:p>
        </p:txBody>
      </p:sp>
    </p:spTree>
    <p:extLst>
      <p:ext uri="{BB962C8B-B14F-4D97-AF65-F5344CB8AC3E}">
        <p14:creationId xmlns:p14="http://schemas.microsoft.com/office/powerpoint/2010/main" val="2257121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a:t>
            </a:r>
            <a:endParaRPr lang="en-IN" dirty="0"/>
          </a:p>
        </p:txBody>
      </p:sp>
      <p:sp>
        <p:nvSpPr>
          <p:cNvPr id="3" name="Content Placeholder 2"/>
          <p:cNvSpPr>
            <a:spLocks noGrp="1"/>
          </p:cNvSpPr>
          <p:nvPr>
            <p:ph idx="1"/>
          </p:nvPr>
        </p:nvSpPr>
        <p:spPr/>
        <p:txBody>
          <a:bodyPr/>
          <a:lstStyle/>
          <a:p>
            <a:r>
              <a:rPr lang="en-US" dirty="0" smtClean="0"/>
              <a:t>Seller</a:t>
            </a:r>
          </a:p>
          <a:p>
            <a:r>
              <a:rPr lang="en-US" dirty="0" smtClean="0"/>
              <a:t> </a:t>
            </a:r>
            <a:r>
              <a:rPr lang="en-US" dirty="0"/>
              <a:t>Seller would have to register themselves with Easy Housing Solution </a:t>
            </a:r>
            <a:r>
              <a:rPr lang="en-US" dirty="0" smtClean="0"/>
              <a:t>site.</a:t>
            </a:r>
          </a:p>
          <a:p>
            <a:r>
              <a:rPr lang="en-US" dirty="0" smtClean="0"/>
              <a:t>Seller can add their properties .</a:t>
            </a:r>
            <a:endParaRPr lang="en-IN" dirty="0"/>
          </a:p>
        </p:txBody>
      </p:sp>
    </p:spTree>
    <p:extLst>
      <p:ext uri="{BB962C8B-B14F-4D97-AF65-F5344CB8AC3E}">
        <p14:creationId xmlns:p14="http://schemas.microsoft.com/office/powerpoint/2010/main" val="3109174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LEARNING</a:t>
            </a:r>
            <a:endParaRPr lang="en-IN" dirty="0"/>
          </a:p>
        </p:txBody>
      </p:sp>
      <p:sp>
        <p:nvSpPr>
          <p:cNvPr id="3" name="Content Placeholder 2"/>
          <p:cNvSpPr>
            <a:spLocks noGrp="1"/>
          </p:cNvSpPr>
          <p:nvPr>
            <p:ph idx="1"/>
          </p:nvPr>
        </p:nvSpPr>
        <p:spPr/>
        <p:txBody>
          <a:bodyPr>
            <a:normAutofit/>
          </a:bodyPr>
          <a:lstStyle/>
          <a:p>
            <a:r>
              <a:rPr lang="en-US" sz="2000" dirty="0" smtClean="0"/>
              <a:t>Here in this project we have used </a:t>
            </a:r>
            <a:r>
              <a:rPr lang="en-US" sz="2000" dirty="0" err="1" smtClean="0"/>
              <a:t>ADO.Net</a:t>
            </a:r>
            <a:r>
              <a:rPr lang="en-US" sz="2000" dirty="0" smtClean="0"/>
              <a:t> and WPF to build the solution.</a:t>
            </a:r>
          </a:p>
          <a:p>
            <a:r>
              <a:rPr lang="en-US" sz="2000" dirty="0" smtClean="0"/>
              <a:t>In this we project we learnt about the role of admin </a:t>
            </a:r>
            <a:r>
              <a:rPr lang="en-US" sz="2000" dirty="0"/>
              <a:t>,</a:t>
            </a:r>
            <a:r>
              <a:rPr lang="en-US" sz="2000" dirty="0" smtClean="0"/>
              <a:t> </a:t>
            </a:r>
            <a:r>
              <a:rPr lang="en-US" sz="2000" dirty="0" smtClean="0"/>
              <a:t>seller and buyer</a:t>
            </a:r>
            <a:r>
              <a:rPr lang="en-US" sz="2000" dirty="0" smtClean="0"/>
              <a:t>.</a:t>
            </a:r>
            <a:endParaRPr lang="en-US" sz="2000" dirty="0" smtClean="0"/>
          </a:p>
          <a:p>
            <a:r>
              <a:rPr lang="en-US" sz="2000" dirty="0" smtClean="0"/>
              <a:t>To add styles and background images to the project </a:t>
            </a:r>
            <a:r>
              <a:rPr lang="en-US" sz="2000" dirty="0" err="1" smtClean="0"/>
              <a:t>wpf</a:t>
            </a:r>
            <a:r>
              <a:rPr lang="en-US" sz="2000" dirty="0" smtClean="0"/>
              <a:t> is used.</a:t>
            </a:r>
          </a:p>
          <a:p>
            <a:r>
              <a:rPr lang="en-US" sz="2000" dirty="0" smtClean="0"/>
              <a:t>Learnt to connect database to the visual studio.</a:t>
            </a:r>
          </a:p>
          <a:p>
            <a:r>
              <a:rPr lang="en-US" sz="2000" dirty="0" smtClean="0"/>
              <a:t>By using </a:t>
            </a:r>
            <a:r>
              <a:rPr lang="en-US" sz="2000" dirty="0" err="1" smtClean="0"/>
              <a:t>ADO.Net</a:t>
            </a:r>
            <a:r>
              <a:rPr lang="en-US" sz="2000" dirty="0" smtClean="0"/>
              <a:t> connected architecture we performed CRUD operations in data access layer.</a:t>
            </a:r>
          </a:p>
          <a:p>
            <a:r>
              <a:rPr lang="en-US" sz="2000" dirty="0" smtClean="0"/>
              <a:t>Validation are given in business logic layer to validate the required fields.</a:t>
            </a:r>
          </a:p>
          <a:p>
            <a:endParaRPr lang="en-IN" sz="2000" dirty="0"/>
          </a:p>
        </p:txBody>
      </p:sp>
    </p:spTree>
    <p:extLst>
      <p:ext uri="{BB962C8B-B14F-4D97-AF65-F5344CB8AC3E}">
        <p14:creationId xmlns:p14="http://schemas.microsoft.com/office/powerpoint/2010/main" val="883386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OPPORTUNITY FOR IMPROVEMENT</a:t>
            </a:r>
            <a:endParaRPr lang="en-IN" dirty="0"/>
          </a:p>
        </p:txBody>
      </p:sp>
      <p:sp>
        <p:nvSpPr>
          <p:cNvPr id="3" name="Content Placeholder 2"/>
          <p:cNvSpPr>
            <a:spLocks noGrp="1"/>
          </p:cNvSpPr>
          <p:nvPr>
            <p:ph idx="1"/>
          </p:nvPr>
        </p:nvSpPr>
        <p:spPr/>
        <p:txBody>
          <a:bodyPr>
            <a:normAutofit/>
          </a:bodyPr>
          <a:lstStyle/>
          <a:p>
            <a:pPr marL="0" indent="0">
              <a:buNone/>
            </a:pPr>
            <a:r>
              <a:rPr lang="en-US" dirty="0" smtClean="0"/>
              <a:t>Some of the improvements are:</a:t>
            </a:r>
          </a:p>
          <a:p>
            <a:r>
              <a:rPr lang="en-US" sz="2000" dirty="0" smtClean="0"/>
              <a:t>Improvement for booking multiple tickets.</a:t>
            </a:r>
          </a:p>
          <a:p>
            <a:r>
              <a:rPr lang="en-US" sz="2000" dirty="0" smtClean="0"/>
              <a:t>Showing revenue of the flights.</a:t>
            </a:r>
          </a:p>
          <a:p>
            <a:endParaRPr lang="en-IN" sz="2000" dirty="0"/>
          </a:p>
        </p:txBody>
      </p:sp>
    </p:spTree>
    <p:extLst>
      <p:ext uri="{BB962C8B-B14F-4D97-AF65-F5344CB8AC3E}">
        <p14:creationId xmlns:p14="http://schemas.microsoft.com/office/powerpoint/2010/main" val="4014726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BEST PRACTICES</a:t>
            </a:r>
            <a:endParaRPr lang="en-IN" dirty="0"/>
          </a:p>
        </p:txBody>
      </p:sp>
      <p:sp>
        <p:nvSpPr>
          <p:cNvPr id="3" name="Content Placeholder 2"/>
          <p:cNvSpPr>
            <a:spLocks noGrp="1"/>
          </p:cNvSpPr>
          <p:nvPr>
            <p:ph idx="1"/>
          </p:nvPr>
        </p:nvSpPr>
        <p:spPr/>
        <p:txBody>
          <a:bodyPr>
            <a:normAutofit/>
          </a:bodyPr>
          <a:lstStyle/>
          <a:p>
            <a:r>
              <a:rPr lang="en-US" sz="2000" dirty="0" smtClean="0"/>
              <a:t>In this project I have used Layered architecture to build the solution.</a:t>
            </a:r>
          </a:p>
          <a:p>
            <a:r>
              <a:rPr lang="en-US" sz="2000" dirty="0" smtClean="0"/>
              <a:t>In entity layer we need to give the variables.</a:t>
            </a:r>
          </a:p>
          <a:p>
            <a:r>
              <a:rPr lang="en-US" sz="2000" dirty="0" smtClean="0"/>
              <a:t>In exception </a:t>
            </a:r>
            <a:r>
              <a:rPr lang="en-US" sz="2000" dirty="0" err="1" smtClean="0"/>
              <a:t>exception</a:t>
            </a:r>
            <a:r>
              <a:rPr lang="en-US" sz="2000" dirty="0" smtClean="0"/>
              <a:t> layer handles the exceptions occurred in the application.</a:t>
            </a:r>
          </a:p>
          <a:p>
            <a:r>
              <a:rPr lang="en-US" sz="2000" dirty="0" smtClean="0"/>
              <a:t>In Data access layer all the CRUD operations are done.</a:t>
            </a:r>
          </a:p>
          <a:p>
            <a:r>
              <a:rPr lang="en-US" sz="2000" dirty="0" smtClean="0"/>
              <a:t>In Business access layer all the validations were performed.</a:t>
            </a:r>
          </a:p>
          <a:p>
            <a:r>
              <a:rPr lang="en-US" sz="2000" dirty="0" smtClean="0"/>
              <a:t>Naming conventions were given right and are understandable so there are no mistakes in the naming.</a:t>
            </a:r>
            <a:endParaRPr lang="en-IN" sz="2000" dirty="0"/>
          </a:p>
        </p:txBody>
      </p:sp>
    </p:spTree>
    <p:extLst>
      <p:ext uri="{BB962C8B-B14F-4D97-AF65-F5344CB8AC3E}">
        <p14:creationId xmlns:p14="http://schemas.microsoft.com/office/powerpoint/2010/main" val="39824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000" name="Rectangle 8"/>
          <p:cNvSpPr>
            <a:spLocks noGrp="1"/>
          </p:cNvSpPr>
          <p:nvPr>
            <p:ph type="body" idx="1"/>
          </p:nvPr>
        </p:nvSpPr>
        <p:spPr>
          <a:xfrm>
            <a:off x="1382316" y="1196752"/>
            <a:ext cx="5086350" cy="5027612"/>
          </a:xfrm>
        </p:spPr>
        <p:txBody>
          <a:bodyPr>
            <a:normAutofit/>
          </a:bodyPr>
          <a:lstStyle/>
          <a:p>
            <a:pPr marL="0" indent="0">
              <a:buClr>
                <a:srgbClr val="00B0F0"/>
              </a:buClr>
              <a:buNone/>
            </a:pPr>
            <a:endParaRPr lang="en-US" sz="2000" dirty="0" smtClean="0"/>
          </a:p>
          <a:p>
            <a:pPr marL="0" indent="0">
              <a:buClr>
                <a:srgbClr val="00B0F0"/>
              </a:buClr>
              <a:buNone/>
            </a:pPr>
            <a:endParaRPr lang="en-US" sz="2000" dirty="0" smtClean="0"/>
          </a:p>
          <a:p>
            <a:pPr marL="0" indent="0">
              <a:buClr>
                <a:srgbClr val="00B0F0"/>
              </a:buClr>
              <a:buNone/>
            </a:pPr>
            <a:endParaRPr lang="en-US" sz="2000" dirty="0"/>
          </a:p>
          <a:p>
            <a:pPr marL="0" indent="0">
              <a:buClr>
                <a:srgbClr val="00B0F0"/>
              </a:buClr>
              <a:buNone/>
            </a:pPr>
            <a:r>
              <a:rPr lang="en-US" sz="2000" dirty="0" smtClean="0"/>
              <a:t>Done By:</a:t>
            </a:r>
          </a:p>
          <a:p>
            <a:pPr marL="0" indent="0">
              <a:buClr>
                <a:srgbClr val="00B0F0"/>
              </a:buClr>
              <a:buNone/>
            </a:pPr>
            <a:r>
              <a:rPr lang="en-US" sz="2000" dirty="0" err="1" smtClean="0"/>
              <a:t>Abhilash</a:t>
            </a:r>
            <a:r>
              <a:rPr lang="en-US" sz="2000" dirty="0" smtClean="0"/>
              <a:t> Naidu </a:t>
            </a:r>
            <a:r>
              <a:rPr lang="en-US" sz="2000" dirty="0" err="1" smtClean="0"/>
              <a:t>Veluri</a:t>
            </a:r>
            <a:r>
              <a:rPr lang="en-US" sz="2000" dirty="0" smtClean="0"/>
              <a:t> </a:t>
            </a:r>
            <a:r>
              <a:rPr lang="en-US" sz="2000" dirty="0" smtClean="0"/>
              <a:t>– </a:t>
            </a:r>
            <a:r>
              <a:rPr lang="en-US" sz="2000" dirty="0" smtClean="0"/>
              <a:t>172280</a:t>
            </a:r>
            <a:endParaRPr lang="en-US" sz="2000" dirty="0" smtClean="0"/>
          </a:p>
          <a:p>
            <a:pPr marL="0" indent="0">
              <a:buClr>
                <a:srgbClr val="00B0F0"/>
              </a:buClr>
              <a:buNone/>
            </a:pPr>
            <a:endParaRPr lang="en-US" sz="2000" dirty="0"/>
          </a:p>
          <a:p>
            <a:pPr marL="0" indent="0">
              <a:buClr>
                <a:srgbClr val="00B0F0"/>
              </a:buClr>
              <a:buNone/>
            </a:pPr>
            <a:r>
              <a:rPr lang="en-US" altLang="en-US" sz="2000" dirty="0" smtClean="0">
                <a:solidFill>
                  <a:srgbClr val="000000"/>
                </a:solidFill>
                <a:latin typeface="Candara" pitchFamily="34" charset="0"/>
              </a:rPr>
              <a:t> </a:t>
            </a:r>
            <a:r>
              <a:rPr lang="en-US" altLang="en-US" sz="2000" u="sng" dirty="0" smtClean="0">
                <a:solidFill>
                  <a:srgbClr val="000000"/>
                </a:solidFill>
                <a:latin typeface="Candara" pitchFamily="34" charset="0"/>
              </a:rPr>
              <a:t>Mentor:</a:t>
            </a:r>
          </a:p>
          <a:p>
            <a:pPr marL="0" indent="0">
              <a:buClr>
                <a:srgbClr val="00B0F0"/>
              </a:buClr>
              <a:buNone/>
            </a:pPr>
            <a:endParaRPr lang="en-US" altLang="en-US" sz="2000" u="sng" dirty="0">
              <a:solidFill>
                <a:srgbClr val="000000"/>
              </a:solidFill>
              <a:latin typeface="Candara" pitchFamily="34" charset="0"/>
            </a:endParaRPr>
          </a:p>
          <a:p>
            <a:pPr marL="0" indent="0">
              <a:buClr>
                <a:srgbClr val="00B0F0"/>
              </a:buClr>
              <a:buNone/>
            </a:pPr>
            <a:r>
              <a:rPr lang="en-US" altLang="en-US" sz="2000" u="sng" dirty="0" smtClean="0">
                <a:solidFill>
                  <a:srgbClr val="000000"/>
                </a:solidFill>
                <a:latin typeface="Candara" pitchFamily="34" charset="0"/>
              </a:rPr>
              <a:t>Manish </a:t>
            </a:r>
            <a:r>
              <a:rPr lang="en-US" altLang="en-US" sz="2000" u="sng" dirty="0" err="1" smtClean="0">
                <a:solidFill>
                  <a:srgbClr val="000000"/>
                </a:solidFill>
                <a:latin typeface="Candara" pitchFamily="34" charset="0"/>
              </a:rPr>
              <a:t>Rajhans</a:t>
            </a:r>
            <a:endParaRPr lang="en-US" altLang="en-US" sz="2000" u="sng" dirty="0" smtClean="0">
              <a:solidFill>
                <a:srgbClr val="000000"/>
              </a:solidFill>
              <a:latin typeface="Candara" pitchFamily="34" charset="0"/>
            </a:endParaRPr>
          </a:p>
        </p:txBody>
      </p:sp>
      <p:sp>
        <p:nvSpPr>
          <p:cNvPr id="213002" name="Title 1"/>
          <p:cNvSpPr>
            <a:spLocks/>
          </p:cNvSpPr>
          <p:nvPr/>
        </p:nvSpPr>
        <p:spPr bwMode="auto">
          <a:xfrm>
            <a:off x="1493044" y="122238"/>
            <a:ext cx="6115050" cy="715962"/>
          </a:xfrm>
          <a:prstGeom prst="rect">
            <a:avLst/>
          </a:prstGeom>
          <a:noFill/>
          <a:ln w="9525">
            <a:noFill/>
            <a:miter lim="800000"/>
            <a:headEnd/>
            <a:tailEnd/>
          </a:ln>
        </p:spPr>
        <p:txBody>
          <a:bodyPr anchor="ctr"/>
          <a:lstStyle/>
          <a:p>
            <a:pPr eaLnBrk="0" hangingPunct="0">
              <a:lnSpc>
                <a:spcPct val="80000"/>
              </a:lnSpc>
            </a:pPr>
            <a:endParaRPr lang="en-US" sz="2800" dirty="0">
              <a:latin typeface="Candara" panose="020E0502030303020204" pitchFamily="34" charset="0"/>
              <a:ea typeface="+mj-ea"/>
              <a:cs typeface="+mj-cs"/>
            </a:endParaRPr>
          </a:p>
        </p:txBody>
      </p:sp>
    </p:spTree>
    <p:extLst>
      <p:ext uri="{BB962C8B-B14F-4D97-AF65-F5344CB8AC3E}">
        <p14:creationId xmlns:p14="http://schemas.microsoft.com/office/powerpoint/2010/main" val="3090406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6"/>
          <p:cNvSpPr>
            <a:spLocks noGrp="1"/>
          </p:cNvSpPr>
          <p:nvPr>
            <p:ph type="title"/>
          </p:nvPr>
        </p:nvSpPr>
        <p:spPr>
          <a:xfrm>
            <a:off x="285750" y="63500"/>
            <a:ext cx="6715125" cy="831850"/>
          </a:xfrm>
        </p:spPr>
        <p:txBody>
          <a:bodyPr/>
          <a:lstStyle/>
          <a:p>
            <a:pPr eaLnBrk="1" hangingPunct="1"/>
            <a:r>
              <a:rPr lang="en-US" altLang="en-US" smtClean="0">
                <a:solidFill>
                  <a:srgbClr val="000000"/>
                </a:solidFill>
                <a:cs typeface="Arial" charset="0"/>
              </a:rPr>
              <a:t>Objectives</a:t>
            </a:r>
            <a:endParaRPr lang="en-US" altLang="en-US" sz="2400" smtClean="0">
              <a:solidFill>
                <a:srgbClr val="000000"/>
              </a:solidFill>
              <a:cs typeface="Arial" charset="0"/>
            </a:endParaRPr>
          </a:p>
        </p:txBody>
      </p:sp>
      <p:sp>
        <p:nvSpPr>
          <p:cNvPr id="14339" name="Rectangle 1"/>
          <p:cNvSpPr>
            <a:spLocks noChangeArrowheads="1"/>
          </p:cNvSpPr>
          <p:nvPr/>
        </p:nvSpPr>
        <p:spPr bwMode="auto">
          <a:xfrm>
            <a:off x="412750" y="939800"/>
            <a:ext cx="808355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Project Understanding</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Approach used </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Project Execution</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Modules</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Learning</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Best Practices</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Opportunity for improvement</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Demo and Code Walkthrough</a:t>
            </a:r>
          </a:p>
          <a:p>
            <a:pPr eaLnBrk="1" hangingPunct="1">
              <a:lnSpc>
                <a:spcPct val="150000"/>
              </a:lnSpc>
              <a:spcBef>
                <a:spcPct val="20000"/>
              </a:spcBef>
              <a:buClr>
                <a:srgbClr val="00A1E4"/>
              </a:buClr>
              <a:buFont typeface="Wingdings" pitchFamily="2" charset="2"/>
              <a:buChar char="Ø"/>
            </a:pPr>
            <a:r>
              <a:rPr lang="en-US" altLang="en-US" sz="2000" b="1">
                <a:latin typeface="Candara" pitchFamily="34" charset="0"/>
              </a:rPr>
              <a:t>Q&amp;A</a:t>
            </a:r>
          </a:p>
        </p:txBody>
      </p:sp>
    </p:spTree>
    <p:extLst>
      <p:ext uri="{BB962C8B-B14F-4D97-AF65-F5344CB8AC3E}">
        <p14:creationId xmlns:p14="http://schemas.microsoft.com/office/powerpoint/2010/main" val="1075358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Abstract</a:t>
            </a:r>
            <a:endParaRPr lang="en-IN" dirty="0"/>
          </a:p>
        </p:txBody>
      </p:sp>
      <p:sp>
        <p:nvSpPr>
          <p:cNvPr id="3" name="Content Placeholder 2"/>
          <p:cNvSpPr>
            <a:spLocks noGrp="1"/>
          </p:cNvSpPr>
          <p:nvPr>
            <p:ph idx="1"/>
          </p:nvPr>
        </p:nvSpPr>
        <p:spPr/>
        <p:txBody>
          <a:bodyPr>
            <a:normAutofit/>
          </a:bodyPr>
          <a:lstStyle/>
          <a:p>
            <a:r>
              <a:rPr lang="en-US" sz="2000" dirty="0"/>
              <a:t>This project is aimed at developing Easy Housing Solution (EHS) for administrators and Customers. It is proposed to develop a system to provide web based Housing Solution system which will allow users to study, compare, buy, sell &amp; then maintain his/her property details in a systematic way. Typical operations include registering and login of the user, searching houses for buying or renting. Owners can add their property, upload images and get the property verified from the Easy Housing Company.</a:t>
            </a:r>
            <a:endParaRPr lang="en-IN" sz="2000" dirty="0"/>
          </a:p>
          <a:p>
            <a:endParaRPr lang="en-IN" sz="2000" dirty="0"/>
          </a:p>
          <a:p>
            <a:endParaRPr lang="en-IN" sz="2000" dirty="0"/>
          </a:p>
        </p:txBody>
      </p:sp>
    </p:spTree>
    <p:extLst>
      <p:ext uri="{BB962C8B-B14F-4D97-AF65-F5344CB8AC3E}">
        <p14:creationId xmlns:p14="http://schemas.microsoft.com/office/powerpoint/2010/main" val="132461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Project Understanding</a:t>
            </a:r>
            <a:endParaRPr lang="en-IN" dirty="0"/>
          </a:p>
        </p:txBody>
      </p:sp>
      <p:sp>
        <p:nvSpPr>
          <p:cNvPr id="3" name="Content Placeholder 2"/>
          <p:cNvSpPr>
            <a:spLocks noGrp="1"/>
          </p:cNvSpPr>
          <p:nvPr>
            <p:ph idx="1"/>
          </p:nvPr>
        </p:nvSpPr>
        <p:spPr/>
        <p:txBody>
          <a:bodyPr>
            <a:normAutofit/>
          </a:bodyPr>
          <a:lstStyle/>
          <a:p>
            <a:r>
              <a:rPr lang="en-US" sz="2000" dirty="0" smtClean="0"/>
              <a:t>In this project </a:t>
            </a:r>
            <a:r>
              <a:rPr lang="en-US" sz="2000" dirty="0" smtClean="0"/>
              <a:t>Buyer</a:t>
            </a:r>
            <a:r>
              <a:rPr lang="en-US" sz="2000" dirty="0" smtClean="0"/>
              <a:t> </a:t>
            </a:r>
            <a:r>
              <a:rPr lang="en-US" sz="2000" dirty="0" smtClean="0"/>
              <a:t>can able to Search for the </a:t>
            </a:r>
            <a:r>
              <a:rPr lang="en-US" sz="2000" dirty="0" smtClean="0"/>
              <a:t>Houses</a:t>
            </a:r>
            <a:r>
              <a:rPr lang="en-US" sz="2000" dirty="0" smtClean="0"/>
              <a:t>. </a:t>
            </a:r>
            <a:r>
              <a:rPr lang="en-US" sz="2000" dirty="0" smtClean="0"/>
              <a:t>After he/she finds there required </a:t>
            </a:r>
            <a:r>
              <a:rPr lang="en-US" sz="2000" dirty="0" smtClean="0"/>
              <a:t>House</a:t>
            </a:r>
            <a:r>
              <a:rPr lang="en-US" sz="2000" dirty="0" smtClean="0"/>
              <a:t> </a:t>
            </a:r>
            <a:r>
              <a:rPr lang="en-US" sz="2000" dirty="0" smtClean="0"/>
              <a:t>they </a:t>
            </a:r>
            <a:r>
              <a:rPr lang="en-US" sz="2000" dirty="0" smtClean="0"/>
              <a:t>can contact property owner.</a:t>
            </a:r>
            <a:endParaRPr lang="en-US" sz="2000" dirty="0" smtClean="0"/>
          </a:p>
          <a:p>
            <a:r>
              <a:rPr lang="en-US" sz="2000" dirty="0" smtClean="0"/>
              <a:t>In this project there is access for both </a:t>
            </a:r>
            <a:r>
              <a:rPr lang="en-US" sz="2000" dirty="0" smtClean="0"/>
              <a:t>A</a:t>
            </a:r>
            <a:r>
              <a:rPr lang="en-US" sz="2000" dirty="0" smtClean="0"/>
              <a:t>dmin Buyer and seller.</a:t>
            </a:r>
            <a:endParaRPr lang="en-US" sz="2000" dirty="0" smtClean="0"/>
          </a:p>
          <a:p>
            <a:r>
              <a:rPr lang="en-US" sz="2000" dirty="0" smtClean="0"/>
              <a:t>Seller</a:t>
            </a:r>
            <a:r>
              <a:rPr lang="en-US" sz="2000" dirty="0" smtClean="0"/>
              <a:t> </a:t>
            </a:r>
            <a:r>
              <a:rPr lang="en-US" sz="2000" dirty="0" smtClean="0"/>
              <a:t>can able to add new </a:t>
            </a:r>
            <a:r>
              <a:rPr lang="en-US" sz="2000" dirty="0" smtClean="0"/>
              <a:t>Houses</a:t>
            </a:r>
            <a:r>
              <a:rPr lang="en-US" sz="2000" dirty="0" smtClean="0"/>
              <a:t> </a:t>
            </a:r>
            <a:r>
              <a:rPr lang="en-US" sz="2000" dirty="0" smtClean="0"/>
              <a:t>and also gives information about </a:t>
            </a:r>
            <a:r>
              <a:rPr lang="en-US" sz="2000" dirty="0" smtClean="0"/>
              <a:t>the details of House.</a:t>
            </a:r>
          </a:p>
          <a:p>
            <a:r>
              <a:rPr lang="en-US" sz="2000" dirty="0"/>
              <a:t>In this project </a:t>
            </a:r>
            <a:r>
              <a:rPr lang="en-US" sz="2000" dirty="0" smtClean="0"/>
              <a:t>Admin have   rights to  verify the  property ,which was uploaded by the </a:t>
            </a:r>
            <a:endParaRPr lang="en-US" sz="2000" dirty="0" smtClean="0"/>
          </a:p>
          <a:p>
            <a:r>
              <a:rPr lang="en-US" sz="2000" dirty="0" smtClean="0"/>
              <a:t>We </a:t>
            </a:r>
            <a:r>
              <a:rPr lang="en-US" sz="2000" dirty="0" smtClean="0"/>
              <a:t>have used ADO.NET and WPF to create the UI pages and CRUD operations.</a:t>
            </a:r>
          </a:p>
          <a:p>
            <a:r>
              <a:rPr lang="en-US" sz="2000" dirty="0" smtClean="0"/>
              <a:t>Username and Password are required to login to the page. </a:t>
            </a:r>
            <a:endParaRPr lang="en-IN" sz="2000" dirty="0"/>
          </a:p>
        </p:txBody>
      </p:sp>
    </p:spTree>
    <p:extLst>
      <p:ext uri="{BB962C8B-B14F-4D97-AF65-F5344CB8AC3E}">
        <p14:creationId xmlns:p14="http://schemas.microsoft.com/office/powerpoint/2010/main" val="339440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Approach Used</a:t>
            </a:r>
            <a:endParaRPr lang="en-IN" dirty="0"/>
          </a:p>
        </p:txBody>
      </p:sp>
      <p:sp>
        <p:nvSpPr>
          <p:cNvPr id="3" name="Content Placeholder 2"/>
          <p:cNvSpPr>
            <a:spLocks noGrp="1"/>
          </p:cNvSpPr>
          <p:nvPr>
            <p:ph idx="1"/>
          </p:nvPr>
        </p:nvSpPr>
        <p:spPr/>
        <p:txBody>
          <a:bodyPr>
            <a:normAutofit/>
          </a:bodyPr>
          <a:lstStyle/>
          <a:p>
            <a:r>
              <a:rPr lang="en-US" sz="2000" dirty="0" smtClean="0"/>
              <a:t>Presentation Layer – WPF 4.5</a:t>
            </a:r>
          </a:p>
          <a:p>
            <a:r>
              <a:rPr lang="en-US" sz="2000" dirty="0" smtClean="0"/>
              <a:t>Business Layer - </a:t>
            </a:r>
            <a:r>
              <a:rPr lang="en-US" sz="2000" i="1" dirty="0"/>
              <a:t>Business Logic Components and </a:t>
            </a:r>
            <a:r>
              <a:rPr lang="en-US" sz="2000" i="1" dirty="0" smtClean="0"/>
              <a:t>Services: </a:t>
            </a:r>
            <a:r>
              <a:rPr lang="en-US" sz="2000" i="1" dirty="0" err="1" smtClean="0"/>
              <a:t>c#</a:t>
            </a:r>
            <a:r>
              <a:rPr lang="en-US" sz="2000" i="1" dirty="0" smtClean="0"/>
              <a:t> 5.0</a:t>
            </a:r>
          </a:p>
          <a:p>
            <a:r>
              <a:rPr lang="en-US" sz="2000" i="1" dirty="0" smtClean="0"/>
              <a:t>Database Layer – DATABASE:SQL Server 2012</a:t>
            </a:r>
            <a:endParaRPr lang="en-IN" sz="2000" dirty="0"/>
          </a:p>
        </p:txBody>
      </p:sp>
    </p:spTree>
    <p:extLst>
      <p:ext uri="{BB962C8B-B14F-4D97-AF65-F5344CB8AC3E}">
        <p14:creationId xmlns:p14="http://schemas.microsoft.com/office/powerpoint/2010/main" val="1607465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t>PROJECT EXECUTION</a:t>
            </a:r>
            <a:endParaRPr lang="en-IN" dirty="0"/>
          </a:p>
        </p:txBody>
      </p:sp>
      <p:pic>
        <p:nvPicPr>
          <p:cNvPr id="6" name="Picture 3" descr="C:\Users\aveluri\Pictures\Screenshots\Screenshot (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6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veluri\Pictures\Screenshots\Screenshot (1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4234185" cy="57606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veluri\Pictures\Screenshots\Screenshot (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32656"/>
            <a:ext cx="4032448"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8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aveluri\Pictures\Screenshots\Screenshot (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
            <a:ext cx="43924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aveluri\Pictures\Screenshots\Screenshot (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0"/>
            <a:ext cx="3672408" cy="609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395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511</Words>
  <Application>Microsoft Office PowerPoint</Application>
  <PresentationFormat>On-screen Show (4:3)</PresentationFormat>
  <Paragraphs>66</Paragraphs>
  <Slides>18</Slides>
  <Notes>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Objectives</vt:lpstr>
      <vt:lpstr>Abstract</vt:lpstr>
      <vt:lpstr>Project Understanding</vt:lpstr>
      <vt:lpstr>Approach Used</vt:lpstr>
      <vt:lpstr>PROJECT EXECUTION</vt:lpstr>
      <vt:lpstr>PowerPoint Presentation</vt:lpstr>
      <vt:lpstr>PowerPoint Presentation</vt:lpstr>
      <vt:lpstr>PowerPoint Presentation</vt:lpstr>
      <vt:lpstr>PowerPoint Presentation</vt:lpstr>
      <vt:lpstr>PowerPoint Presentation</vt:lpstr>
      <vt:lpstr>MODULES</vt:lpstr>
      <vt:lpstr>MODULES</vt:lpstr>
      <vt:lpstr>MODULES</vt:lpstr>
      <vt:lpstr>LEARNING</vt:lpstr>
      <vt:lpstr>OPPORTUNITY FOR IMPROVEMENT</vt:lpstr>
      <vt:lpstr>BEST PRACTICES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Valiveti, Gayathri</dc:creator>
  <cp:lastModifiedBy>Veluri, Abhilash Naidu</cp:lastModifiedBy>
  <cp:revision>19</cp:revision>
  <dcterms:created xsi:type="dcterms:W3CDTF">2019-04-02T11:27:29Z</dcterms:created>
  <dcterms:modified xsi:type="dcterms:W3CDTF">2019-04-02T15:05:44Z</dcterms:modified>
</cp:coreProperties>
</file>